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1" r:id="rId10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eorge Delaportas" initials="GD" lastIdx="1" clrIdx="0">
    <p:extLst>
      <p:ext uri="{19B8F6BF-5375-455C-9EA6-DF929625EA0E}">
        <p15:presenceInfo xmlns:p15="http://schemas.microsoft.com/office/powerpoint/2012/main" userId="ff1427ed385bf10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435"/>
    <a:srgbClr val="F28E2A"/>
    <a:srgbClr val="FFA3A3"/>
    <a:srgbClr val="FFB3B3"/>
    <a:srgbClr val="38A642"/>
    <a:srgbClr val="37A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8342E-71C5-40EA-9D07-2A2451F56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9517DA-011F-461A-9B04-6F1607C535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97233-63D0-40C5-AC5E-8701AE313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44991-910E-4BB8-BD17-9287648B7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15797-CD17-4D06-A2ED-670B7F87C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3821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3D1EA-B5FC-4BEF-9FDC-112F2165C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DC7E3-4EEA-44BF-8B2A-0D123EEC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4938D-97A9-4A9E-ADF4-D61504A3D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4C07E-A8F4-4B2C-AF90-574AF784D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CFE66-C73F-4B9D-9D30-764DBDF11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4008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59DCF4-A6A8-48D5-AF87-EADAA080D5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DAD9B2-10C2-4417-AE9E-151456238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36A10-7653-4E81-B008-8291058D6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6FBBC-3E08-4F9A-ABD2-365AFBA06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417EE-2AFD-4ADE-B51E-4B94658D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70518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52F4B-3AC9-443C-874C-062220D94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ABDCF-DB83-4C2C-9164-87A74336B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996FA-FF04-4041-A334-5B09637D2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4ABA6-20B2-4284-B309-E460B036A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CBED3-B10D-4360-AEFC-CE102CC92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79423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2D43D-152E-45AB-BB24-1415F4721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17D48-3167-4FB5-9263-3C500AF72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CA7FA-BE03-4AA9-9383-989983705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DD2D1-C3D8-476A-8A7B-B92A4EE7F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CBD46-B310-4DF8-8944-270D3D4A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41766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B4AE8-7207-421F-B47F-FEC9B46EC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9C943-5057-4FA9-B44B-916CA9D860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CEBA8A-BD89-4BE7-8347-F924517B8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BC36CF-0454-4B0E-8FBC-0A3B4BFE6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266E1-D951-41CA-BFD3-37B965349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4E7C04-7EEE-4EF3-9854-C03CD1D17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6416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13E75-D2AA-48B0-80A0-382E45D9A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E4424-66F5-45BB-879E-E8CD19AC5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AB2D5-580B-4BDF-A6E2-30CFFE4A4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D518B-92F2-41E0-ACD5-8DEFF268E9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D7D40C-1F78-4B7D-B677-6A6DAF0122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3A0F0F-40BD-48A7-979A-47CD70A31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180C53-9CE6-4D03-BAE3-FCC3F45C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816D07-9E7E-4F6B-A790-BB50C3C7C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3977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0008E-3BED-4601-B3F9-F94B9EB13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184870-5737-4F10-BAB9-21A585A24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DD2A2B-8C86-4498-84C4-2331B2208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37C9C0-A889-4E11-84F3-E07D3E84D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09257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DF6F03-5184-47EB-B979-422CD93DD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E59D72-7DEA-400C-BA68-8BE92873E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F2283-6397-4ECA-BBBF-FA66EF67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7470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FF57B-B376-45DD-8F56-893AAF3ED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02854-85A6-4BFB-8D6D-799F66479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784678-D1BA-4051-A79C-55F30646ED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89FFD-6C06-4EE4-A9D8-C0EFDEC13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93976-537F-4AF0-ADCF-C9EB4EA78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760BE3-C7AE-4B20-AA43-D82A4C562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76911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D2BE-A88C-4A62-9757-3116D0D41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AD6AED-30AA-4E66-AE86-7453C653A0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32E49-F256-45A0-90E0-9300CF450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2CF81-EA21-49A9-94C2-FC250343B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D6383-B345-4618-BE2B-14573369E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AECE5-0BC9-4D15-A220-663C7CF66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9114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5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70C2C1-4679-483C-9890-62792CC86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ECB9EE-44FE-4F0D-B06B-DCED05BD5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31C47-ACDE-4310-B7AD-10786FFD02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3D36E-8D2E-460D-AAC0-965A907F60E9}" type="datetimeFigureOut">
              <a:rPr lang="el-GR" smtClean="0"/>
              <a:t>6/4/2019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B4420-3DF0-48EA-939D-05E505E1E2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5AC27-63D5-4DCC-B1FB-815B53306B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7F95D-09F9-4C30-9E17-7562CA659405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01390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5000">
              <a:schemeClr val="accent1">
                <a:lumMod val="5000"/>
                <a:lumOff val="95000"/>
              </a:schemeClr>
            </a:gs>
            <a:gs pos="96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erson in a green field&#10;&#10;Description generated with very high confidence">
            <a:extLst>
              <a:ext uri="{FF2B5EF4-FFF2-40B4-BE49-F238E27FC236}">
                <a16:creationId xmlns:a16="http://schemas.microsoft.com/office/drawing/2014/main" id="{D1E2063F-458D-471B-B62F-0CF47AB64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556" y="2920832"/>
            <a:ext cx="12286556" cy="7679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F3467A-BBA6-48E5-BF8E-3BB6B5566D95}"/>
              </a:ext>
            </a:extLst>
          </p:cNvPr>
          <p:cNvSpPr txBox="1"/>
          <p:nvPr/>
        </p:nvSpPr>
        <p:spPr>
          <a:xfrm>
            <a:off x="2953578" y="2134177"/>
            <a:ext cx="6284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00B0F0"/>
                </a:solidFill>
              </a:rPr>
              <a:t>AiR</a:t>
            </a:r>
            <a:r>
              <a:rPr lang="en-US" sz="7200" b="1" dirty="0">
                <a:solidFill>
                  <a:srgbClr val="00B050"/>
                </a:solidFill>
              </a:rPr>
              <a:t>agro</a:t>
            </a:r>
            <a:r>
              <a:rPr lang="en-US" sz="7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7200" b="1" dirty="0">
                <a:solidFill>
                  <a:srgbClr val="FFC000"/>
                </a:solidFill>
              </a:rPr>
              <a:t>.net</a:t>
            </a:r>
            <a:endParaRPr lang="el-GR" sz="7200" b="1" dirty="0">
              <a:solidFill>
                <a:srgbClr val="FFC000"/>
              </a:solidFill>
            </a:endParaRP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73A3191C-2194-4026-BE80-5D57D2DAA13B}"/>
              </a:ext>
            </a:extLst>
          </p:cNvPr>
          <p:cNvSpPr/>
          <p:nvPr/>
        </p:nvSpPr>
        <p:spPr>
          <a:xfrm>
            <a:off x="1007166" y="645539"/>
            <a:ext cx="3180522" cy="120032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06201956-0FE5-44D7-85F5-C5D9B6FF96DC}"/>
              </a:ext>
            </a:extLst>
          </p:cNvPr>
          <p:cNvSpPr/>
          <p:nvPr/>
        </p:nvSpPr>
        <p:spPr>
          <a:xfrm>
            <a:off x="8971722" y="645540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235200-255F-4389-8437-71B290B1D351}"/>
              </a:ext>
            </a:extLst>
          </p:cNvPr>
          <p:cNvSpPr txBox="1"/>
          <p:nvPr/>
        </p:nvSpPr>
        <p:spPr>
          <a:xfrm>
            <a:off x="2975113" y="3259412"/>
            <a:ext cx="6009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Πλατφόρμα διαχείρισης αυτόνομων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drone </a:t>
            </a:r>
            <a:r>
              <a:rPr lang="el-G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για την </a:t>
            </a:r>
            <a:r>
              <a:rPr lang="el-GR" sz="1600" dirty="0">
                <a:solidFill>
                  <a:schemeClr val="accent2">
                    <a:lumMod val="50000"/>
                  </a:schemeClr>
                </a:solidFill>
              </a:rPr>
              <a:t>Αγροτική Ανάπτυξη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418621-63E6-4527-B78C-309C212FA6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722" y="2151222"/>
            <a:ext cx="245458" cy="233185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E1FAE38-26F8-4EE8-9619-06E12B6F3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07" y="4804390"/>
            <a:ext cx="542838" cy="542838"/>
          </a:xfrm>
          <a:prstGeom prst="rect">
            <a:avLst/>
          </a:prstGeom>
        </p:spPr>
      </p:pic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E54096A-B3B7-4355-A721-451A5216ED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120" y="4964068"/>
            <a:ext cx="1259385" cy="1259385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45CF92B-FFE4-4436-BC56-5C4252297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724322" y="3743739"/>
            <a:ext cx="725556" cy="725556"/>
          </a:xfrm>
          <a:prstGeom prst="rect">
            <a:avLst/>
          </a:prstGeom>
        </p:spPr>
      </p:pic>
      <p:sp>
        <p:nvSpPr>
          <p:cNvPr id="27" name="Cloud 26">
            <a:extLst>
              <a:ext uri="{FF2B5EF4-FFF2-40B4-BE49-F238E27FC236}">
                <a16:creationId xmlns:a16="http://schemas.microsoft.com/office/drawing/2014/main" id="{61747AD3-38C1-4687-9048-7AE4ECBEFB44}"/>
              </a:ext>
            </a:extLst>
          </p:cNvPr>
          <p:cNvSpPr/>
          <p:nvPr/>
        </p:nvSpPr>
        <p:spPr>
          <a:xfrm>
            <a:off x="7415758" y="1298441"/>
            <a:ext cx="1177112" cy="572276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72500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CC8BAF2-32A5-40A6-A828-12F51CF0A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73" y="4047596"/>
            <a:ext cx="2170041" cy="2170041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FE38F23-6826-4632-9290-E687701AA793}"/>
              </a:ext>
            </a:extLst>
          </p:cNvPr>
          <p:cNvSpPr/>
          <p:nvPr/>
        </p:nvSpPr>
        <p:spPr>
          <a:xfrm>
            <a:off x="5146743" y="2904012"/>
            <a:ext cx="1887342" cy="69205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ΟΣΔΕ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109D0E-304D-4452-A6D3-B06855F811F2}"/>
              </a:ext>
            </a:extLst>
          </p:cNvPr>
          <p:cNvSpPr txBox="1"/>
          <p:nvPr/>
        </p:nvSpPr>
        <p:spPr>
          <a:xfrm>
            <a:off x="3680522" y="281719"/>
            <a:ext cx="4819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Δομή της υφιστάμενης διαδικασίας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9E729FD-8270-44AD-B1F7-D1997EA718AB}"/>
              </a:ext>
            </a:extLst>
          </p:cNvPr>
          <p:cNvSpPr/>
          <p:nvPr/>
        </p:nvSpPr>
        <p:spPr>
          <a:xfrm>
            <a:off x="5255196" y="1075539"/>
            <a:ext cx="1681608" cy="90123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Ο.Π.Ε.Κ.Ε.Π.Ε</a:t>
            </a:r>
          </a:p>
        </p:txBody>
      </p:sp>
      <p:sp>
        <p:nvSpPr>
          <p:cNvPr id="11" name="Arrow: Up-Down 10">
            <a:extLst>
              <a:ext uri="{FF2B5EF4-FFF2-40B4-BE49-F238E27FC236}">
                <a16:creationId xmlns:a16="http://schemas.microsoft.com/office/drawing/2014/main" id="{0B0D00FD-CD54-4A96-A7D4-06E7D1F166ED}"/>
              </a:ext>
            </a:extLst>
          </p:cNvPr>
          <p:cNvSpPr/>
          <p:nvPr/>
        </p:nvSpPr>
        <p:spPr>
          <a:xfrm>
            <a:off x="5991371" y="2138421"/>
            <a:ext cx="198086" cy="625678"/>
          </a:xfrm>
          <a:prstGeom prst="up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89302FB-B278-43E1-B45C-E551CDC7DE1F}"/>
              </a:ext>
            </a:extLst>
          </p:cNvPr>
          <p:cNvSpPr/>
          <p:nvPr/>
        </p:nvSpPr>
        <p:spPr>
          <a:xfrm>
            <a:off x="4566413" y="4523305"/>
            <a:ext cx="3048001" cy="1363578"/>
          </a:xfrm>
          <a:prstGeom prst="diamond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Αγρότες</a:t>
            </a: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22BD02DE-4CC4-4F80-9F92-3248E4A5A092}"/>
              </a:ext>
            </a:extLst>
          </p:cNvPr>
          <p:cNvSpPr/>
          <p:nvPr/>
        </p:nvSpPr>
        <p:spPr>
          <a:xfrm>
            <a:off x="5991371" y="3734757"/>
            <a:ext cx="198086" cy="625678"/>
          </a:xfrm>
          <a:prstGeom prst="upDown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442F3B-0FB3-407F-B945-10B8E51D9953}"/>
              </a:ext>
            </a:extLst>
          </p:cNvPr>
          <p:cNvSpPr txBox="1"/>
          <p:nvPr/>
        </p:nvSpPr>
        <p:spPr>
          <a:xfrm>
            <a:off x="7152321" y="1044173"/>
            <a:ext cx="4377609" cy="923330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non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Τοπικά γραφεία ανά νομό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Συνεργάζεται με την διεύθυνση γεωργίας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Ελέγχει τοπικούς συνεταιρισμούς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C28816-6D1D-4DFA-B1E0-AAEC115C4E2B}"/>
              </a:ext>
            </a:extLst>
          </p:cNvPr>
          <p:cNvSpPr txBox="1"/>
          <p:nvPr/>
        </p:nvSpPr>
        <p:spPr>
          <a:xfrm>
            <a:off x="153630" y="2372874"/>
            <a:ext cx="4819781" cy="1754326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l-GR" sz="1600" b="1" dirty="0">
                <a:solidFill>
                  <a:schemeClr val="accent3">
                    <a:lumMod val="50000"/>
                  </a:schemeClr>
                </a:solidFill>
              </a:rPr>
              <a:t>Ο</a:t>
            </a:r>
            <a:r>
              <a:rPr lang="el-GR" sz="1600" dirty="0">
                <a:solidFill>
                  <a:schemeClr val="accent3">
                    <a:lumMod val="50000"/>
                  </a:schemeClr>
                </a:solidFill>
              </a:rPr>
              <a:t>λοκληρωμένο </a:t>
            </a:r>
            <a:r>
              <a:rPr lang="el-GR" sz="1600" b="1" dirty="0">
                <a:solidFill>
                  <a:schemeClr val="accent3">
                    <a:lumMod val="50000"/>
                  </a:schemeClr>
                </a:solidFill>
              </a:rPr>
              <a:t>Σ</a:t>
            </a:r>
            <a:r>
              <a:rPr lang="el-GR" sz="1600" dirty="0">
                <a:solidFill>
                  <a:schemeClr val="accent3">
                    <a:lumMod val="50000"/>
                  </a:schemeClr>
                </a:solidFill>
              </a:rPr>
              <a:t>ύστημα </a:t>
            </a:r>
            <a:r>
              <a:rPr lang="el-GR" sz="1600" b="1" dirty="0">
                <a:solidFill>
                  <a:schemeClr val="accent3">
                    <a:lumMod val="50000"/>
                  </a:schemeClr>
                </a:solidFill>
              </a:rPr>
              <a:t>Δ</a:t>
            </a:r>
            <a:r>
              <a:rPr lang="el-GR" sz="1600" dirty="0">
                <a:solidFill>
                  <a:schemeClr val="accent3">
                    <a:lumMod val="50000"/>
                  </a:schemeClr>
                </a:solidFill>
              </a:rPr>
              <a:t>ιαχείρησης </a:t>
            </a:r>
            <a:r>
              <a:rPr lang="el-GR" sz="1600" b="1" dirty="0">
                <a:solidFill>
                  <a:schemeClr val="accent3">
                    <a:lumMod val="50000"/>
                  </a:schemeClr>
                </a:solidFill>
              </a:rPr>
              <a:t>Ε</a:t>
            </a:r>
            <a:r>
              <a:rPr lang="el-GR" sz="1600" dirty="0">
                <a:solidFill>
                  <a:schemeClr val="accent3">
                    <a:lumMod val="50000"/>
                  </a:schemeClr>
                </a:solidFill>
              </a:rPr>
              <a:t>κμετάλευσης </a:t>
            </a:r>
          </a:p>
          <a:p>
            <a:pPr algn="just"/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Ετήσια υποβολή δήλωσης καλλιέργειας με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Τύπος καλλιέργειας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Έκταση καλλιέργειας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Ψηφιακή απεικόνιση αγροτεμαχείων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Δήλωση ζωικού κεφαλαίου</a:t>
            </a:r>
          </a:p>
        </p:txBody>
      </p:sp>
      <p:sp>
        <p:nvSpPr>
          <p:cNvPr id="17" name="Cloud 16">
            <a:extLst>
              <a:ext uri="{FF2B5EF4-FFF2-40B4-BE49-F238E27FC236}">
                <a16:creationId xmlns:a16="http://schemas.microsoft.com/office/drawing/2014/main" id="{88BA8A6B-4C50-443E-8145-214CECCF439E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" name="Rectangle: Diagonal Corners Snipped 1">
            <a:extLst>
              <a:ext uri="{FF2B5EF4-FFF2-40B4-BE49-F238E27FC236}">
                <a16:creationId xmlns:a16="http://schemas.microsoft.com/office/drawing/2014/main" id="{560CAA39-95C4-4DD1-8D25-68DA181E64CF}"/>
              </a:ext>
            </a:extLst>
          </p:cNvPr>
          <p:cNvSpPr/>
          <p:nvPr/>
        </p:nvSpPr>
        <p:spPr>
          <a:xfrm>
            <a:off x="8559151" y="4859068"/>
            <a:ext cx="1344056" cy="692051"/>
          </a:xfrm>
          <a:prstGeom prst="snip2Diag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ΕΛΓΑ</a:t>
            </a:r>
          </a:p>
        </p:txBody>
      </p:sp>
      <p:sp>
        <p:nvSpPr>
          <p:cNvPr id="18" name="Arrow: Up-Down 17">
            <a:extLst>
              <a:ext uri="{FF2B5EF4-FFF2-40B4-BE49-F238E27FC236}">
                <a16:creationId xmlns:a16="http://schemas.microsoft.com/office/drawing/2014/main" id="{40C5D1CA-686A-4278-B58B-B4E8232A55A3}"/>
              </a:ext>
            </a:extLst>
          </p:cNvPr>
          <p:cNvSpPr/>
          <p:nvPr/>
        </p:nvSpPr>
        <p:spPr>
          <a:xfrm rot="5400000">
            <a:off x="7987739" y="4905615"/>
            <a:ext cx="198086" cy="625678"/>
          </a:xfrm>
          <a:prstGeom prst="upDownArrow">
            <a:avLst/>
          </a:prstGeom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439052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5D1BE5-EC20-46D0-81CB-998A394CAAC8}"/>
              </a:ext>
            </a:extLst>
          </p:cNvPr>
          <p:cNvSpPr txBox="1"/>
          <p:nvPr/>
        </p:nvSpPr>
        <p:spPr>
          <a:xfrm>
            <a:off x="3686109" y="275581"/>
            <a:ext cx="4819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Η διαδικασία πιστοποίησης σήμερα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241F89A-D92E-4DAE-A07A-B8F286B8D698}"/>
              </a:ext>
            </a:extLst>
          </p:cNvPr>
          <p:cNvSpPr/>
          <p:nvPr/>
        </p:nvSpPr>
        <p:spPr>
          <a:xfrm>
            <a:off x="5255196" y="1075539"/>
            <a:ext cx="1681608" cy="90123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Ο.Π.Ε.Κ.Ε.Π.Ε</a:t>
            </a: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51747570-63BD-42B5-93DD-9B4F6AE82A4D}"/>
              </a:ext>
            </a:extLst>
          </p:cNvPr>
          <p:cNvSpPr/>
          <p:nvPr/>
        </p:nvSpPr>
        <p:spPr>
          <a:xfrm>
            <a:off x="4566413" y="4523305"/>
            <a:ext cx="3048001" cy="1363578"/>
          </a:xfrm>
          <a:prstGeom prst="diamond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Αγρότες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9444D8-5D3B-47DB-820C-B3F5BDCB290B}"/>
              </a:ext>
            </a:extLst>
          </p:cNvPr>
          <p:cNvSpPr txBox="1"/>
          <p:nvPr/>
        </p:nvSpPr>
        <p:spPr>
          <a:xfrm>
            <a:off x="481263" y="2406559"/>
            <a:ext cx="2624293" cy="17543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Λήψη εικόνων μεσω δορυφόρου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Με τη βοήθεια προσωπικού κάτά τόπους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l-GR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Arrow: Curved Right 21">
            <a:extLst>
              <a:ext uri="{FF2B5EF4-FFF2-40B4-BE49-F238E27FC236}">
                <a16:creationId xmlns:a16="http://schemas.microsoft.com/office/drawing/2014/main" id="{896C4646-F2AA-4CF2-BE7E-1B33FC9FF1BC}"/>
              </a:ext>
            </a:extLst>
          </p:cNvPr>
          <p:cNvSpPr/>
          <p:nvPr/>
        </p:nvSpPr>
        <p:spPr>
          <a:xfrm>
            <a:off x="3339572" y="1331496"/>
            <a:ext cx="1681608" cy="3721768"/>
          </a:xfrm>
          <a:prstGeom prst="curvedRigh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7CDEBF-7666-49F6-81D9-6F3A1D6BB573}"/>
              </a:ext>
            </a:extLst>
          </p:cNvPr>
          <p:cNvSpPr txBox="1"/>
          <p:nvPr/>
        </p:nvSpPr>
        <p:spPr>
          <a:xfrm>
            <a:off x="7848430" y="1484220"/>
            <a:ext cx="3862307" cy="3416320"/>
          </a:xfrm>
          <a:prstGeom prst="rect">
            <a:avLst/>
          </a:prstGeom>
          <a:solidFill>
            <a:srgbClr val="FFB3B3"/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«Περιορισμοί»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Μόνο δειγματοληπτικός έλεγχος αγροτεμαχίων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Υψηλό κόστος λόγω δορυφόρων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Δεδομένα σε μη πραγματικό χρόνο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Υψηλό κόστος διαδικασιών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Μηχανογράφηση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Διαχείρηση προσωπικού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Όγκος σε χαρτί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Λάθη λόγω ανθρώπινης εισαγωγής της πληροφορίας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accent3">
                    <a:lumMod val="50000"/>
                  </a:schemeClr>
                </a:solidFill>
              </a:rPr>
              <a:t>Περιορισμένη διαφάνεια</a:t>
            </a:r>
            <a:endParaRPr lang="en-US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3FAE8B54-113A-4515-A04D-8F382B8543BB}"/>
              </a:ext>
            </a:extLst>
          </p:cNvPr>
          <p:cNvSpPr/>
          <p:nvPr/>
        </p:nvSpPr>
        <p:spPr>
          <a:xfrm>
            <a:off x="9548455" y="423773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5CC8BAF2-32A5-40A6-A828-12F51CF0A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51" y="601470"/>
            <a:ext cx="1213095" cy="121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30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3943698" y="283093"/>
            <a:ext cx="43046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Αρχιτεκτονική της προτεινόμενης Πλατφόρμας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9981149" y="943535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128B5E2-118E-444F-8DFE-5E31A8C0AC80}"/>
              </a:ext>
            </a:extLst>
          </p:cNvPr>
          <p:cNvGrpSpPr/>
          <p:nvPr/>
        </p:nvGrpSpPr>
        <p:grpSpPr>
          <a:xfrm>
            <a:off x="7260794" y="1526142"/>
            <a:ext cx="3960201" cy="4015628"/>
            <a:chOff x="6689557" y="1374519"/>
            <a:chExt cx="3960201" cy="4015628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8FD83EC-BF5F-4D1F-8268-5330339D572D}"/>
                </a:ext>
              </a:extLst>
            </p:cNvPr>
            <p:cNvSpPr/>
            <p:nvPr/>
          </p:nvSpPr>
          <p:spPr>
            <a:xfrm>
              <a:off x="6689557" y="1374519"/>
              <a:ext cx="3960201" cy="40156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22AD9F7-2B96-4D37-B4DA-B84FF0BF8EEB}"/>
                </a:ext>
              </a:extLst>
            </p:cNvPr>
            <p:cNvGrpSpPr/>
            <p:nvPr/>
          </p:nvGrpSpPr>
          <p:grpSpPr>
            <a:xfrm>
              <a:off x="6851199" y="1757378"/>
              <a:ext cx="2087603" cy="3295332"/>
              <a:chOff x="4566413" y="1075539"/>
              <a:chExt cx="3048001" cy="4811344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49BEC95D-E70B-4AC5-A7C8-0A1647DEF4CC}"/>
                  </a:ext>
                </a:extLst>
              </p:cNvPr>
              <p:cNvSpPr/>
              <p:nvPr/>
            </p:nvSpPr>
            <p:spPr>
              <a:xfrm>
                <a:off x="5146743" y="2904012"/>
                <a:ext cx="1887342" cy="692050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sz="1200" b="1" dirty="0"/>
                  <a:t>ΟΣΔΕ</a:t>
                </a:r>
                <a:endParaRPr lang="el-GR" b="1" dirty="0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74011397-9B57-40EB-8A5D-3695CC1D7F3C}"/>
                  </a:ext>
                </a:extLst>
              </p:cNvPr>
              <p:cNvSpPr/>
              <p:nvPr/>
            </p:nvSpPr>
            <p:spPr>
              <a:xfrm>
                <a:off x="5255196" y="1075539"/>
                <a:ext cx="1681608" cy="901230"/>
              </a:xfrm>
              <a:prstGeom prst="round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sz="1200" b="1" dirty="0"/>
                  <a:t>Ο.Π.Ε.Κ.Ε.Π.Ε</a:t>
                </a:r>
              </a:p>
            </p:txBody>
          </p:sp>
          <p:sp>
            <p:nvSpPr>
              <p:cNvPr id="32" name="Arrow: Up-Down 31">
                <a:extLst>
                  <a:ext uri="{FF2B5EF4-FFF2-40B4-BE49-F238E27FC236}">
                    <a16:creationId xmlns:a16="http://schemas.microsoft.com/office/drawing/2014/main" id="{24082E0B-00EE-4DEF-9FC3-11CFC3207E0E}"/>
                  </a:ext>
                </a:extLst>
              </p:cNvPr>
              <p:cNvSpPr/>
              <p:nvPr/>
            </p:nvSpPr>
            <p:spPr>
              <a:xfrm>
                <a:off x="5991371" y="2138421"/>
                <a:ext cx="198086" cy="625678"/>
              </a:xfrm>
              <a:prstGeom prst="upDownArrow">
                <a:avLst/>
              </a:prstGeom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  <p:sp>
            <p:nvSpPr>
              <p:cNvPr id="33" name="Diamond 32">
                <a:extLst>
                  <a:ext uri="{FF2B5EF4-FFF2-40B4-BE49-F238E27FC236}">
                    <a16:creationId xmlns:a16="http://schemas.microsoft.com/office/drawing/2014/main" id="{6D924238-09D2-4F98-B676-CB3FCDBD08A9}"/>
                  </a:ext>
                </a:extLst>
              </p:cNvPr>
              <p:cNvSpPr/>
              <p:nvPr/>
            </p:nvSpPr>
            <p:spPr>
              <a:xfrm>
                <a:off x="4566413" y="4523305"/>
                <a:ext cx="3048001" cy="1363578"/>
              </a:xfrm>
              <a:prstGeom prst="diamond">
                <a:avLst/>
              </a:prstGeom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l-GR" sz="1200" b="1" dirty="0"/>
                  <a:t>Αγρότες</a:t>
                </a:r>
                <a:endParaRPr lang="el-GR" b="1" dirty="0"/>
              </a:p>
            </p:txBody>
          </p:sp>
          <p:sp>
            <p:nvSpPr>
              <p:cNvPr id="34" name="Arrow: Up-Down 33">
                <a:extLst>
                  <a:ext uri="{FF2B5EF4-FFF2-40B4-BE49-F238E27FC236}">
                    <a16:creationId xmlns:a16="http://schemas.microsoft.com/office/drawing/2014/main" id="{B4D02AED-015D-4CB4-83B7-DCE140F40E6C}"/>
                  </a:ext>
                </a:extLst>
              </p:cNvPr>
              <p:cNvSpPr/>
              <p:nvPr/>
            </p:nvSpPr>
            <p:spPr>
              <a:xfrm>
                <a:off x="5991371" y="3734757"/>
                <a:ext cx="198086" cy="625678"/>
              </a:xfrm>
              <a:prstGeom prst="upDownArrow">
                <a:avLst/>
              </a:prstGeom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l-GR"/>
              </a:p>
            </p:txBody>
          </p:sp>
        </p:grpSp>
      </p:grp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131642" y="256589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C166883-3251-4998-817A-A2A06BE053D5}"/>
              </a:ext>
            </a:extLst>
          </p:cNvPr>
          <p:cNvGrpSpPr/>
          <p:nvPr/>
        </p:nvGrpSpPr>
        <p:grpSpPr>
          <a:xfrm>
            <a:off x="1698733" y="1946647"/>
            <a:ext cx="3436600" cy="2962586"/>
            <a:chOff x="1623578" y="1947707"/>
            <a:chExt cx="3436600" cy="2962586"/>
          </a:xfrm>
        </p:grpSpPr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2D67CA73-E148-42B0-8318-E71C81E563D1}"/>
                </a:ext>
              </a:extLst>
            </p:cNvPr>
            <p:cNvSpPr/>
            <p:nvPr/>
          </p:nvSpPr>
          <p:spPr>
            <a:xfrm>
              <a:off x="1623578" y="1947707"/>
              <a:ext cx="3436600" cy="2962586"/>
            </a:xfrm>
            <a:prstGeom prst="hexagon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  <a:p>
              <a:pPr algn="ctr"/>
              <a:endParaRPr lang="el-GR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7" name="Cloud 36">
              <a:extLst>
                <a:ext uri="{FF2B5EF4-FFF2-40B4-BE49-F238E27FC236}">
                  <a16:creationId xmlns:a16="http://schemas.microsoft.com/office/drawing/2014/main" id="{2CED9AE3-7B5D-4ED9-98C6-474A1036E7EF}"/>
                </a:ext>
              </a:extLst>
            </p:cNvPr>
            <p:cNvSpPr/>
            <p:nvPr/>
          </p:nvSpPr>
          <p:spPr>
            <a:xfrm>
              <a:off x="2700396" y="2245850"/>
              <a:ext cx="1282964" cy="631135"/>
            </a:xfrm>
            <a:prstGeom prst="cloud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CLOUD</a:t>
              </a:r>
              <a:endParaRPr lang="el-GR" dirty="0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C857D3C-9345-4759-9810-9B8667F87F45}"/>
                </a:ext>
              </a:extLst>
            </p:cNvPr>
            <p:cNvGrpSpPr/>
            <p:nvPr/>
          </p:nvGrpSpPr>
          <p:grpSpPr>
            <a:xfrm>
              <a:off x="2449715" y="3389591"/>
              <a:ext cx="1771447" cy="1493072"/>
              <a:chOff x="2562009" y="3373549"/>
              <a:chExt cx="1771447" cy="1493072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E4550B4-FF91-4BFA-8E9A-3888CF5F0755}"/>
                  </a:ext>
                </a:extLst>
              </p:cNvPr>
              <p:cNvGrpSpPr/>
              <p:nvPr/>
            </p:nvGrpSpPr>
            <p:grpSpPr>
              <a:xfrm>
                <a:off x="2844774" y="3635329"/>
                <a:ext cx="1202163" cy="1231292"/>
                <a:chOff x="242474" y="2963701"/>
                <a:chExt cx="2369042" cy="2426446"/>
              </a:xfrm>
            </p:grpSpPr>
            <p:pic>
              <p:nvPicPr>
                <p:cNvPr id="26" name="Picture 25" descr="A close up of a logo&#10;&#10;Description generated with very high confidence">
                  <a:extLst>
                    <a:ext uri="{FF2B5EF4-FFF2-40B4-BE49-F238E27FC236}">
                      <a16:creationId xmlns:a16="http://schemas.microsoft.com/office/drawing/2014/main" id="{A452640C-5C2F-498B-981E-84752CCA79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42474" y="3433975"/>
                  <a:ext cx="1229997" cy="1229997"/>
                </a:xfrm>
                <a:prstGeom prst="rect">
                  <a:avLst/>
                </a:prstGeom>
              </p:spPr>
            </p:pic>
            <p:pic>
              <p:nvPicPr>
                <p:cNvPr id="28" name="Picture 27" descr="A close up of a logo&#10;&#10;Description generated with very high confidence">
                  <a:extLst>
                    <a:ext uri="{FF2B5EF4-FFF2-40B4-BE49-F238E27FC236}">
                      <a16:creationId xmlns:a16="http://schemas.microsoft.com/office/drawing/2014/main" id="{CEB23D6A-C7EA-4624-A831-9F06BAE70E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81519" y="4160150"/>
                  <a:ext cx="1229997" cy="1229997"/>
                </a:xfrm>
                <a:prstGeom prst="rect">
                  <a:avLst/>
                </a:prstGeom>
              </p:spPr>
            </p:pic>
            <p:pic>
              <p:nvPicPr>
                <p:cNvPr id="36" name="Picture 35" descr="A close up of a logo&#10;&#10;Description generated with very high confidence">
                  <a:extLst>
                    <a:ext uri="{FF2B5EF4-FFF2-40B4-BE49-F238E27FC236}">
                      <a16:creationId xmlns:a16="http://schemas.microsoft.com/office/drawing/2014/main" id="{8B52A59F-1F73-43BF-BA94-4A334533DC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53726" y="2963701"/>
                  <a:ext cx="1229997" cy="1229997"/>
                </a:xfrm>
                <a:prstGeom prst="rect">
                  <a:avLst/>
                </a:prstGeom>
              </p:spPr>
            </p:pic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226DD5D3-64A3-41D7-9468-7CE2CE598CF9}"/>
                  </a:ext>
                </a:extLst>
              </p:cNvPr>
              <p:cNvSpPr txBox="1"/>
              <p:nvPr/>
            </p:nvSpPr>
            <p:spPr>
              <a:xfrm>
                <a:off x="2562009" y="3373549"/>
                <a:ext cx="17714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Swarm of drones</a:t>
                </a:r>
                <a:endParaRPr lang="el-GR" dirty="0"/>
              </a:p>
            </p:txBody>
          </p:sp>
        </p:grpSp>
      </p:grpSp>
      <p:sp>
        <p:nvSpPr>
          <p:cNvPr id="42" name="Arrow: Left-Right 41">
            <a:extLst>
              <a:ext uri="{FF2B5EF4-FFF2-40B4-BE49-F238E27FC236}">
                <a16:creationId xmlns:a16="http://schemas.microsoft.com/office/drawing/2014/main" id="{E533CD60-70A2-4CF7-BE4B-4EE4B2906064}"/>
              </a:ext>
            </a:extLst>
          </p:cNvPr>
          <p:cNvSpPr/>
          <p:nvPr/>
        </p:nvSpPr>
        <p:spPr>
          <a:xfrm>
            <a:off x="5359920" y="3198167"/>
            <a:ext cx="1676288" cy="461665"/>
          </a:xfrm>
          <a:prstGeom prst="leftRight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7" name="Rectangle: Diagonal Corners Snipped 26">
            <a:extLst>
              <a:ext uri="{FF2B5EF4-FFF2-40B4-BE49-F238E27FC236}">
                <a16:creationId xmlns:a16="http://schemas.microsoft.com/office/drawing/2014/main" id="{29BF809C-DF48-4040-A88B-A647F72B8D18}"/>
              </a:ext>
            </a:extLst>
          </p:cNvPr>
          <p:cNvSpPr/>
          <p:nvPr/>
        </p:nvSpPr>
        <p:spPr>
          <a:xfrm>
            <a:off x="10087148" y="4495717"/>
            <a:ext cx="938642" cy="483304"/>
          </a:xfrm>
          <a:prstGeom prst="snip2Diag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200" b="1" dirty="0"/>
              <a:t>ΕΛΓΑ</a:t>
            </a:r>
          </a:p>
        </p:txBody>
      </p:sp>
      <p:sp>
        <p:nvSpPr>
          <p:cNvPr id="43" name="Arrow: Up-Down 42">
            <a:extLst>
              <a:ext uri="{FF2B5EF4-FFF2-40B4-BE49-F238E27FC236}">
                <a16:creationId xmlns:a16="http://schemas.microsoft.com/office/drawing/2014/main" id="{E7F41122-A5E8-4A9E-A97D-959BB3F08B24}"/>
              </a:ext>
            </a:extLst>
          </p:cNvPr>
          <p:cNvSpPr/>
          <p:nvPr/>
        </p:nvSpPr>
        <p:spPr>
          <a:xfrm rot="5400000">
            <a:off x="9739274" y="4556314"/>
            <a:ext cx="118638" cy="374732"/>
          </a:xfrm>
          <a:prstGeom prst="upDownArrow">
            <a:avLst/>
          </a:prstGeom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11905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4586778" y="258045"/>
            <a:ext cx="3018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Η νέα διαδικασία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8392351" y="350453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131642" y="256589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0F1740-DCD3-44BA-B8D4-E5876F715748}"/>
              </a:ext>
            </a:extLst>
          </p:cNvPr>
          <p:cNvSpPr/>
          <p:nvPr/>
        </p:nvSpPr>
        <p:spPr>
          <a:xfrm>
            <a:off x="458606" y="2978385"/>
            <a:ext cx="1681608" cy="90123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Ο.Π.Ε.Κ.Ε.Π.Ε</a:t>
            </a:r>
          </a:p>
        </p:txBody>
      </p:sp>
      <p:sp>
        <p:nvSpPr>
          <p:cNvPr id="43" name="Cloud 42">
            <a:extLst>
              <a:ext uri="{FF2B5EF4-FFF2-40B4-BE49-F238E27FC236}">
                <a16:creationId xmlns:a16="http://schemas.microsoft.com/office/drawing/2014/main" id="{A70AF9B8-B0CE-4049-AAB9-C11489307A12}"/>
              </a:ext>
            </a:extLst>
          </p:cNvPr>
          <p:cNvSpPr/>
          <p:nvPr/>
        </p:nvSpPr>
        <p:spPr>
          <a:xfrm>
            <a:off x="3322723" y="1814292"/>
            <a:ext cx="2528110" cy="1104268"/>
          </a:xfrm>
          <a:prstGeom prst="cloud">
            <a:avLst/>
          </a:prstGeom>
          <a:solidFill>
            <a:srgbClr val="00B0F0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AiRagroTEK.net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CLOUD</a:t>
            </a:r>
            <a:endParaRPr lang="el-GR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765DC34-202D-48C3-BD5A-1417F745D5E4}"/>
              </a:ext>
            </a:extLst>
          </p:cNvPr>
          <p:cNvGrpSpPr/>
          <p:nvPr/>
        </p:nvGrpSpPr>
        <p:grpSpPr>
          <a:xfrm>
            <a:off x="6336632" y="4128284"/>
            <a:ext cx="1771447" cy="1493072"/>
            <a:chOff x="2531146" y="3494547"/>
            <a:chExt cx="1771447" cy="1493072"/>
          </a:xfrm>
        </p:grpSpPr>
        <p:pic>
          <p:nvPicPr>
            <p:cNvPr id="44" name="Picture 43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9E5200AA-F44D-48E3-83CF-CA50A9F4FF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3911" y="3994966"/>
              <a:ext cx="624158" cy="624158"/>
            </a:xfrm>
            <a:prstGeom prst="rect">
              <a:avLst/>
            </a:prstGeom>
          </p:spPr>
        </p:pic>
        <p:pic>
          <p:nvPicPr>
            <p:cNvPr id="45" name="Picture 44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1ED40D74-A9CB-41D5-B00B-D93E2FE45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91916" y="4363461"/>
              <a:ext cx="624158" cy="624158"/>
            </a:xfrm>
            <a:prstGeom prst="rect">
              <a:avLst/>
            </a:prstGeom>
          </p:spPr>
        </p:pic>
        <p:pic>
          <p:nvPicPr>
            <p:cNvPr id="46" name="Picture 45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8D91CA7D-1558-421F-9152-582618A3F1D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7812" y="3756327"/>
              <a:ext cx="624158" cy="624158"/>
            </a:xfrm>
            <a:prstGeom prst="rect">
              <a:avLst/>
            </a:prstGeom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FC856DC-2A23-4A89-ADB4-98DE172B66A8}"/>
                </a:ext>
              </a:extLst>
            </p:cNvPr>
            <p:cNvSpPr txBox="1"/>
            <p:nvPr/>
          </p:nvSpPr>
          <p:spPr>
            <a:xfrm>
              <a:off x="2531146" y="3494547"/>
              <a:ext cx="17714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Swarm of drones</a:t>
              </a:r>
              <a:endParaRPr lang="el-GR" dirty="0"/>
            </a:p>
          </p:txBody>
        </p:sp>
      </p:grpSp>
      <p:sp>
        <p:nvSpPr>
          <p:cNvPr id="49" name="Diamond 48">
            <a:extLst>
              <a:ext uri="{FF2B5EF4-FFF2-40B4-BE49-F238E27FC236}">
                <a16:creationId xmlns:a16="http://schemas.microsoft.com/office/drawing/2014/main" id="{7FC061D1-8169-43B6-ADB2-C7CAA48415B7}"/>
              </a:ext>
            </a:extLst>
          </p:cNvPr>
          <p:cNvSpPr/>
          <p:nvPr/>
        </p:nvSpPr>
        <p:spPr>
          <a:xfrm>
            <a:off x="8685393" y="2748087"/>
            <a:ext cx="3048001" cy="1363578"/>
          </a:xfrm>
          <a:prstGeom prst="diamond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Αγροτικές εκτάσεις</a:t>
            </a:r>
          </a:p>
        </p:txBody>
      </p:sp>
      <p:sp>
        <p:nvSpPr>
          <p:cNvPr id="8" name="Arrow: Bent 7">
            <a:extLst>
              <a:ext uri="{FF2B5EF4-FFF2-40B4-BE49-F238E27FC236}">
                <a16:creationId xmlns:a16="http://schemas.microsoft.com/office/drawing/2014/main" id="{4ACAD662-C328-4747-9CBC-912D5C206F83}"/>
              </a:ext>
            </a:extLst>
          </p:cNvPr>
          <p:cNvSpPr/>
          <p:nvPr/>
        </p:nvSpPr>
        <p:spPr>
          <a:xfrm>
            <a:off x="1098354" y="2178767"/>
            <a:ext cx="2094025" cy="569320"/>
          </a:xfrm>
          <a:prstGeom prst="ben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chemeClr val="tx1"/>
              </a:solidFill>
            </a:endParaRPr>
          </a:p>
        </p:txBody>
      </p:sp>
      <p:sp>
        <p:nvSpPr>
          <p:cNvPr id="50" name="Arrow: Bent 49">
            <a:extLst>
              <a:ext uri="{FF2B5EF4-FFF2-40B4-BE49-F238E27FC236}">
                <a16:creationId xmlns:a16="http://schemas.microsoft.com/office/drawing/2014/main" id="{E80F7A07-63E2-4CC2-8787-D556D4439300}"/>
              </a:ext>
            </a:extLst>
          </p:cNvPr>
          <p:cNvSpPr/>
          <p:nvPr/>
        </p:nvSpPr>
        <p:spPr>
          <a:xfrm>
            <a:off x="4464323" y="3051204"/>
            <a:ext cx="1570024" cy="1987813"/>
          </a:xfrm>
          <a:prstGeom prst="bentArrow">
            <a:avLst>
              <a:gd name="adj1" fmla="val 7246"/>
              <a:gd name="adj2" fmla="val 6842"/>
              <a:gd name="adj3" fmla="val 10872"/>
              <a:gd name="adj4" fmla="val 24552"/>
            </a:avLst>
          </a:prstGeom>
          <a:solidFill>
            <a:srgbClr val="7030A0"/>
          </a:solidFill>
          <a:ln>
            <a:solidFill>
              <a:schemeClr val="tx1"/>
            </a:solidFill>
          </a:ln>
          <a:scene3d>
            <a:camera prst="orthographicFront">
              <a:rot lat="1080000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chemeClr val="tx1"/>
              </a:solidFill>
            </a:endParaRPr>
          </a:p>
        </p:txBody>
      </p:sp>
      <p:sp>
        <p:nvSpPr>
          <p:cNvPr id="10" name="Arrow: Bent-Up 9">
            <a:extLst>
              <a:ext uri="{FF2B5EF4-FFF2-40B4-BE49-F238E27FC236}">
                <a16:creationId xmlns:a16="http://schemas.microsoft.com/office/drawing/2014/main" id="{74D498DE-5CF8-4E50-A972-0C6DBC351A02}"/>
              </a:ext>
            </a:extLst>
          </p:cNvPr>
          <p:cNvSpPr/>
          <p:nvPr/>
        </p:nvSpPr>
        <p:spPr>
          <a:xfrm>
            <a:off x="8129469" y="4214626"/>
            <a:ext cx="2255121" cy="799596"/>
          </a:xfrm>
          <a:prstGeom prst="bentUpArrow">
            <a:avLst>
              <a:gd name="adj1" fmla="val 12962"/>
              <a:gd name="adj2" fmla="val 19984"/>
              <a:gd name="adj3" fmla="val 22994"/>
            </a:avLst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3" name="Arrow: Curved Down 12">
            <a:extLst>
              <a:ext uri="{FF2B5EF4-FFF2-40B4-BE49-F238E27FC236}">
                <a16:creationId xmlns:a16="http://schemas.microsoft.com/office/drawing/2014/main" id="{5305D0FD-E414-4E26-9A69-A93A2B0D96C7}"/>
              </a:ext>
            </a:extLst>
          </p:cNvPr>
          <p:cNvSpPr/>
          <p:nvPr/>
        </p:nvSpPr>
        <p:spPr>
          <a:xfrm rot="746912">
            <a:off x="4476848" y="1548970"/>
            <a:ext cx="5228440" cy="686443"/>
          </a:xfrm>
          <a:prstGeom prst="curvedDownArrow">
            <a:avLst>
              <a:gd name="adj1" fmla="val 26518"/>
              <a:gd name="adj2" fmla="val 53316"/>
              <a:gd name="adj3" fmla="val 25000"/>
            </a:avLst>
          </a:prstGeom>
          <a:solidFill>
            <a:schemeClr val="tx2">
              <a:lumMod val="60000"/>
              <a:lumOff val="40000"/>
            </a:schemeClr>
          </a:solidFill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>
              <a:solidFill>
                <a:schemeClr val="tx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20FA1E0-6836-43B2-BD8E-4358F68B0997}"/>
              </a:ext>
            </a:extLst>
          </p:cNvPr>
          <p:cNvSpPr txBox="1"/>
          <p:nvPr/>
        </p:nvSpPr>
        <p:spPr>
          <a:xfrm>
            <a:off x="220065" y="4128284"/>
            <a:ext cx="2454306" cy="646331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/>
              <a:t>Εντολή για ελεγχο καλλιεργειών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84DC27B-A5F4-47D8-8F08-9CBA560CB394}"/>
              </a:ext>
            </a:extLst>
          </p:cNvPr>
          <p:cNvSpPr txBox="1"/>
          <p:nvPr/>
        </p:nvSpPr>
        <p:spPr>
          <a:xfrm>
            <a:off x="4938826" y="3086430"/>
            <a:ext cx="2454306" cy="923330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/>
              <a:t>Η πλατφόρμα έλεγχει τα </a:t>
            </a:r>
            <a:r>
              <a:rPr lang="en-US" dirty="0"/>
              <a:t>drone </a:t>
            </a:r>
            <a:r>
              <a:rPr lang="el-GR" dirty="0"/>
              <a:t>του νομού και εκτελεί νέες πτήσεις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0A08D83-9D85-4E01-A15A-8BF9C21BD40E}"/>
              </a:ext>
            </a:extLst>
          </p:cNvPr>
          <p:cNvSpPr txBox="1"/>
          <p:nvPr/>
        </p:nvSpPr>
        <p:spPr>
          <a:xfrm>
            <a:off x="4355594" y="5218158"/>
            <a:ext cx="2454306" cy="646331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/>
              <a:t>Λήψη εντολών και εκτέλεση πλάνου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CD77CD9-971B-4BF5-AA54-C456CBCAAFAA}"/>
              </a:ext>
            </a:extLst>
          </p:cNvPr>
          <p:cNvSpPr txBox="1"/>
          <p:nvPr/>
        </p:nvSpPr>
        <p:spPr>
          <a:xfrm>
            <a:off x="9472697" y="1498769"/>
            <a:ext cx="2454306" cy="923330"/>
          </a:xfrm>
          <a:prstGeom prst="rect">
            <a:avLst/>
          </a:prstGeom>
          <a:noFill/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/>
              <a:t>Συλλογή δεδομένων και αποστολή τους στον φορέα μέσω </a:t>
            </a:r>
            <a:r>
              <a:rPr lang="en-US" dirty="0"/>
              <a:t>cloud</a:t>
            </a:r>
            <a:endParaRPr lang="el-GR" dirty="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3D66122-DD2A-41B3-BEA8-9AEFEBA49D00}"/>
              </a:ext>
            </a:extLst>
          </p:cNvPr>
          <p:cNvGrpSpPr/>
          <p:nvPr/>
        </p:nvGrpSpPr>
        <p:grpSpPr>
          <a:xfrm>
            <a:off x="6987383" y="2017001"/>
            <a:ext cx="1771447" cy="1493072"/>
            <a:chOff x="2531146" y="3494547"/>
            <a:chExt cx="1771447" cy="1493072"/>
          </a:xfrm>
        </p:grpSpPr>
        <p:pic>
          <p:nvPicPr>
            <p:cNvPr id="57" name="Picture 56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FBB9A8E2-E113-4BF8-9BF3-91D74F2BF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3911" y="3994966"/>
              <a:ext cx="624158" cy="624158"/>
            </a:xfrm>
            <a:prstGeom prst="rect">
              <a:avLst/>
            </a:prstGeom>
          </p:spPr>
        </p:pic>
        <p:pic>
          <p:nvPicPr>
            <p:cNvPr id="58" name="Picture 57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FDFC4136-741C-46E5-9A99-C55E080A6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91916" y="4363461"/>
              <a:ext cx="624158" cy="624158"/>
            </a:xfrm>
            <a:prstGeom prst="rect">
              <a:avLst/>
            </a:prstGeom>
          </p:spPr>
        </p:pic>
        <p:pic>
          <p:nvPicPr>
            <p:cNvPr id="59" name="Picture 58" descr="A close up of a logo&#10;&#10;Description generated with very high confidence">
              <a:extLst>
                <a:ext uri="{FF2B5EF4-FFF2-40B4-BE49-F238E27FC236}">
                  <a16:creationId xmlns:a16="http://schemas.microsoft.com/office/drawing/2014/main" id="{42B4EE3D-FF08-4018-8703-4C398EB5A3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77812" y="3756327"/>
              <a:ext cx="624158" cy="624158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E36623B-F28D-4E6F-82F6-0E232E637ECD}"/>
                </a:ext>
              </a:extLst>
            </p:cNvPr>
            <p:cNvSpPr txBox="1"/>
            <p:nvPr/>
          </p:nvSpPr>
          <p:spPr>
            <a:xfrm>
              <a:off x="2531146" y="3494547"/>
              <a:ext cx="17714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Swarm of drones</a:t>
              </a:r>
              <a:endParaRPr lang="el-GR" dirty="0"/>
            </a:p>
          </p:txBody>
        </p:sp>
      </p:grpSp>
    </p:spTree>
    <p:extLst>
      <p:ext uri="{BB962C8B-B14F-4D97-AF65-F5344CB8AC3E}">
        <p14:creationId xmlns:p14="http://schemas.microsoft.com/office/powerpoint/2010/main" val="132962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3844307" y="256589"/>
            <a:ext cx="45033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Πλεονεκτήματα της Πλατφόρμας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9981149" y="943535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131642" y="256589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6E49E0-EF84-457F-BC27-AB90A557DA62}"/>
              </a:ext>
            </a:extLst>
          </p:cNvPr>
          <p:cNvSpPr txBox="1"/>
          <p:nvPr/>
        </p:nvSpPr>
        <p:spPr>
          <a:xfrm>
            <a:off x="2274828" y="1951672"/>
            <a:ext cx="7642342" cy="286232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>
                <a:solidFill>
                  <a:schemeClr val="bg1"/>
                </a:solidFill>
              </a:rPr>
              <a:t>Η πλατφόρμα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Διασυνδέει τους φορείς αγροτικής ανάπτυξης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Μειώνει το κόστος διαδικασιών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Παρέχει υψηλής ακρίβειας μετρήσεις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Επικαιροποίηση των εκτάσεων και των τύπων καλλιέργειας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Η χρήση των </a:t>
            </a:r>
            <a:r>
              <a:rPr lang="en-US" dirty="0">
                <a:solidFill>
                  <a:schemeClr val="bg1"/>
                </a:solidFill>
              </a:rPr>
              <a:t>drone </a:t>
            </a:r>
            <a:r>
              <a:rPr lang="el-GR" dirty="0">
                <a:solidFill>
                  <a:schemeClr val="bg1"/>
                </a:solidFill>
              </a:rPr>
              <a:t>επιτρέπει σε πραγματικό χρόνο την προβολή </a:t>
            </a:r>
            <a:r>
              <a:rPr lang="en-US" dirty="0">
                <a:solidFill>
                  <a:schemeClr val="bg1"/>
                </a:solidFill>
              </a:rPr>
              <a:t>video </a:t>
            </a:r>
            <a:r>
              <a:rPr lang="el-GR" dirty="0">
                <a:solidFill>
                  <a:schemeClr val="bg1"/>
                </a:solidFill>
              </a:rPr>
              <a:t>και εικόνας για την κατάσταση του εδάφους και της καλλιέργειας (</a:t>
            </a:r>
            <a:r>
              <a:rPr lang="en-US" dirty="0">
                <a:solidFill>
                  <a:schemeClr val="bg1"/>
                </a:solidFill>
              </a:rPr>
              <a:t>moisturization, temperature, UV index, </a:t>
            </a:r>
            <a:r>
              <a:rPr lang="el-GR" dirty="0">
                <a:solidFill>
                  <a:schemeClr val="bg1"/>
                </a:solidFill>
              </a:rPr>
              <a:t>κ.α.)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Τα δεδομένα που συλλέγονται αξιοποιούνται για τη δημιουργία μοντέλων προς εκτίμηση μελλοντικών δράσεων και επιλύσεων</a:t>
            </a:r>
          </a:p>
        </p:txBody>
      </p:sp>
    </p:spTree>
    <p:extLst>
      <p:ext uri="{BB962C8B-B14F-4D97-AF65-F5344CB8AC3E}">
        <p14:creationId xmlns:p14="http://schemas.microsoft.com/office/powerpoint/2010/main" val="2759199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4552710" y="256589"/>
            <a:ext cx="3086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Δημοσιονομικά οφέλη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9981149" y="943535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131642" y="256589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6E49E0-EF84-457F-BC27-AB90A557DA62}"/>
              </a:ext>
            </a:extLst>
          </p:cNvPr>
          <p:cNvSpPr txBox="1"/>
          <p:nvPr/>
        </p:nvSpPr>
        <p:spPr>
          <a:xfrm>
            <a:off x="375589" y="1907040"/>
            <a:ext cx="4760516" cy="2585323"/>
          </a:xfrm>
          <a:prstGeom prst="rect">
            <a:avLst/>
          </a:prstGeom>
          <a:solidFill>
            <a:srgbClr val="FFA3A3"/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>
                <a:solidFill>
                  <a:schemeClr val="bg1"/>
                </a:solidFill>
              </a:rPr>
              <a:t>Σήμερα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Υψηλό λειτουργικό κόστος ελέγχων &amp; εκτιμήσεων ζημιών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Δειγματοληπτικός έλεγχος εκτάσεων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Αδυναμία άμεσης αποτύπωσης &amp; αποζημίωσης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Περιορισμένη διαφάνεια στις διαδικασίες ελέγχου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Βαρύ περιβαλλοντολογικό αποτύπωμα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6C99C7-529A-4F46-9327-4EACE55ACDFB}"/>
              </a:ext>
            </a:extLst>
          </p:cNvPr>
          <p:cNvSpPr txBox="1"/>
          <p:nvPr/>
        </p:nvSpPr>
        <p:spPr>
          <a:xfrm>
            <a:off x="6941155" y="1907040"/>
            <a:ext cx="4760516" cy="25853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>
                <a:solidFill>
                  <a:schemeClr val="bg1"/>
                </a:solidFill>
              </a:rPr>
              <a:t>Η πλατφόρμα</a:t>
            </a:r>
            <a:r>
              <a:rPr lang="en-US" dirty="0">
                <a:solidFill>
                  <a:schemeClr val="bg1"/>
                </a:solidFill>
              </a:rPr>
              <a:t>:</a:t>
            </a:r>
            <a:endParaRPr lang="el-G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Εξοικονόμιση πόρων, δυναμικού και υποδομών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Καθολικός έλεγχος εκτάσεων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Real time </a:t>
            </a:r>
            <a:r>
              <a:rPr lang="el-GR" dirty="0">
                <a:solidFill>
                  <a:schemeClr val="bg1"/>
                </a:solidFill>
              </a:rPr>
              <a:t>αποτύπωση &amp; αποτίμηση της ζημιάς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Διαφάνεια στις διαδικασίες ελέγχου και αποζημίωσης (ΕΛΓΑ)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Περιβαλλοντολογική μέριμνα</a:t>
            </a:r>
          </a:p>
        </p:txBody>
      </p:sp>
    </p:spTree>
    <p:extLst>
      <p:ext uri="{BB962C8B-B14F-4D97-AF65-F5344CB8AC3E}">
        <p14:creationId xmlns:p14="http://schemas.microsoft.com/office/powerpoint/2010/main" val="866927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some grass&#10;&#10;Description generated with very high confidence">
            <a:extLst>
              <a:ext uri="{FF2B5EF4-FFF2-40B4-BE49-F238E27FC236}">
                <a16:creationId xmlns:a16="http://schemas.microsoft.com/office/drawing/2014/main" id="{C16F9CC5-0C7E-496E-8F6B-75C4AC8EB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7293"/>
            <a:ext cx="12192000" cy="4132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B9DC98-9D48-4E54-8774-1F228CB35022}"/>
              </a:ext>
            </a:extLst>
          </p:cNvPr>
          <p:cNvSpPr txBox="1"/>
          <p:nvPr/>
        </p:nvSpPr>
        <p:spPr>
          <a:xfrm>
            <a:off x="9341126" y="5707293"/>
            <a:ext cx="2850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AiR</a:t>
            </a:r>
            <a:r>
              <a:rPr lang="en-US" sz="3200" b="1" dirty="0">
                <a:solidFill>
                  <a:srgbClr val="00B050"/>
                </a:solidFill>
              </a:rPr>
              <a:t>agro</a:t>
            </a:r>
            <a:r>
              <a:rPr lang="en-US" sz="3200" b="1" dirty="0">
                <a:solidFill>
                  <a:schemeClr val="bg2">
                    <a:lumMod val="25000"/>
                  </a:schemeClr>
                </a:solidFill>
              </a:rPr>
              <a:t>TEK</a:t>
            </a:r>
            <a:r>
              <a:rPr lang="en-US" sz="3200" b="1" dirty="0">
                <a:solidFill>
                  <a:srgbClr val="FFC000"/>
                </a:solidFill>
              </a:rPr>
              <a:t>.net</a:t>
            </a:r>
            <a:endParaRPr lang="el-GR" sz="3200" b="1" dirty="0">
              <a:solidFill>
                <a:srgbClr val="FFC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6D0A05-8BCE-4629-AAF8-A98AC9C0F83A}"/>
              </a:ext>
            </a:extLst>
          </p:cNvPr>
          <p:cNvSpPr txBox="1"/>
          <p:nvPr/>
        </p:nvSpPr>
        <p:spPr>
          <a:xfrm>
            <a:off x="4065398" y="256589"/>
            <a:ext cx="40612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Έξτρα παρεχόμενες υπηρεσίες</a:t>
            </a:r>
            <a:endParaRPr lang="el-GR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840887AD-5B57-4FDD-AC20-7E832F4E6633}"/>
              </a:ext>
            </a:extLst>
          </p:cNvPr>
          <p:cNvSpPr/>
          <p:nvPr/>
        </p:nvSpPr>
        <p:spPr>
          <a:xfrm>
            <a:off x="857473" y="512551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D070FDC3-FEBB-497E-A112-22B7C0E573C2}"/>
              </a:ext>
            </a:extLst>
          </p:cNvPr>
          <p:cNvSpPr/>
          <p:nvPr/>
        </p:nvSpPr>
        <p:spPr>
          <a:xfrm>
            <a:off x="9981149" y="943535"/>
            <a:ext cx="2087604" cy="86196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CB44DD8F-B88A-4F2C-822E-ABBBC4E53ADC}"/>
              </a:ext>
            </a:extLst>
          </p:cNvPr>
          <p:cNvSpPr/>
          <p:nvPr/>
        </p:nvSpPr>
        <p:spPr>
          <a:xfrm>
            <a:off x="131642" y="256589"/>
            <a:ext cx="966712" cy="631135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6E49E0-EF84-457F-BC27-AB90A557DA62}"/>
              </a:ext>
            </a:extLst>
          </p:cNvPr>
          <p:cNvSpPr txBox="1"/>
          <p:nvPr/>
        </p:nvSpPr>
        <p:spPr>
          <a:xfrm>
            <a:off x="2687917" y="1951672"/>
            <a:ext cx="6816163" cy="1477328"/>
          </a:xfrm>
          <a:prstGeom prst="rect">
            <a:avLst/>
          </a:prstGeom>
          <a:solidFill>
            <a:srgbClr val="F39435"/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l-GR" dirty="0">
                <a:solidFill>
                  <a:schemeClr val="bg1"/>
                </a:solidFill>
              </a:rPr>
              <a:t>Η πλατφόρμα επίσης μπορεί να παρέχει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Εποπτεία για τις αγροτικές εκτάσεις (</a:t>
            </a:r>
            <a:r>
              <a:rPr lang="en-US" dirty="0">
                <a:solidFill>
                  <a:schemeClr val="bg1"/>
                </a:solidFill>
              </a:rPr>
              <a:t>surveillance</a:t>
            </a:r>
            <a:r>
              <a:rPr lang="el-GR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Πυρανίχνευση &amp; πυρόσβεση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l-GR" dirty="0">
                <a:solidFill>
                  <a:schemeClr val="bg1"/>
                </a:solidFill>
              </a:rPr>
              <a:t>Υπηρεσία διάγνωσης πιθανών ασθενειών και ενημέρωση των συμβαλλομένων γεοπώνων</a:t>
            </a:r>
          </a:p>
        </p:txBody>
      </p:sp>
    </p:spTree>
    <p:extLst>
      <p:ext uri="{BB962C8B-B14F-4D97-AF65-F5344CB8AC3E}">
        <p14:creationId xmlns:p14="http://schemas.microsoft.com/office/powerpoint/2010/main" val="1849672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erson in a green field&#10;&#10;Description generated with very high confidence">
            <a:extLst>
              <a:ext uri="{FF2B5EF4-FFF2-40B4-BE49-F238E27FC236}">
                <a16:creationId xmlns:a16="http://schemas.microsoft.com/office/drawing/2014/main" id="{D1E2063F-458D-471B-B62F-0CF47AB64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4556" y="2920832"/>
            <a:ext cx="12286556" cy="76790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F3467A-BBA6-48E5-BF8E-3BB6B5566D95}"/>
              </a:ext>
            </a:extLst>
          </p:cNvPr>
          <p:cNvSpPr txBox="1"/>
          <p:nvPr/>
        </p:nvSpPr>
        <p:spPr>
          <a:xfrm>
            <a:off x="3817632" y="2828524"/>
            <a:ext cx="44621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rgbClr val="00B0F0"/>
                </a:solidFill>
              </a:rPr>
              <a:t>Th</a:t>
            </a:r>
            <a:r>
              <a:rPr lang="en-US" sz="7200" b="1" dirty="0">
                <a:solidFill>
                  <a:srgbClr val="00B050"/>
                </a:solidFill>
              </a:rPr>
              <a:t>an</a:t>
            </a:r>
            <a:r>
              <a:rPr lang="en-US" sz="7200" b="1" dirty="0">
                <a:solidFill>
                  <a:schemeClr val="bg2">
                    <a:lumMod val="25000"/>
                  </a:schemeClr>
                </a:solidFill>
              </a:rPr>
              <a:t>k</a:t>
            </a:r>
            <a:r>
              <a:rPr lang="en-US" sz="7200" b="1" dirty="0">
                <a:solidFill>
                  <a:srgbClr val="FFC000"/>
                </a:solidFill>
              </a:rPr>
              <a:t>.you!</a:t>
            </a:r>
            <a:endParaRPr lang="el-GR" sz="7200" b="1" dirty="0">
              <a:solidFill>
                <a:srgbClr val="FFC000"/>
              </a:solidFill>
            </a:endParaRPr>
          </a:p>
        </p:txBody>
      </p:sp>
      <p:sp>
        <p:nvSpPr>
          <p:cNvPr id="5" name="Cloud 4">
            <a:extLst>
              <a:ext uri="{FF2B5EF4-FFF2-40B4-BE49-F238E27FC236}">
                <a16:creationId xmlns:a16="http://schemas.microsoft.com/office/drawing/2014/main" id="{73A3191C-2194-4026-BE80-5D57D2DAA13B}"/>
              </a:ext>
            </a:extLst>
          </p:cNvPr>
          <p:cNvSpPr/>
          <p:nvPr/>
        </p:nvSpPr>
        <p:spPr>
          <a:xfrm>
            <a:off x="4458461" y="469014"/>
            <a:ext cx="3180522" cy="120032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06201956-0FE5-44D7-85F5-C5D9B6FF96DC}"/>
              </a:ext>
            </a:extLst>
          </p:cNvPr>
          <p:cNvSpPr/>
          <p:nvPr/>
        </p:nvSpPr>
        <p:spPr>
          <a:xfrm>
            <a:off x="9725701" y="662618"/>
            <a:ext cx="1898374" cy="861968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418621-63E6-4527-B78C-309C212FA6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2470" y="3742715"/>
            <a:ext cx="602396" cy="572276"/>
          </a:xfrm>
          <a:prstGeom prst="rect">
            <a:avLst/>
          </a:prstGeom>
        </p:spPr>
      </p:pic>
      <p:pic>
        <p:nvPicPr>
          <p:cNvPr id="12" name="Picture 11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E1FAE38-26F8-4EE8-9619-06E12B6F3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07" y="4804390"/>
            <a:ext cx="542838" cy="542838"/>
          </a:xfrm>
          <a:prstGeom prst="rect">
            <a:avLst/>
          </a:prstGeom>
        </p:spPr>
      </p:pic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E54096A-B3B7-4355-A721-451A5216ED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2436" y="5280220"/>
            <a:ext cx="1259385" cy="1259385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45CF92B-FFE4-4436-BC56-5C4252297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006770" y="1604929"/>
            <a:ext cx="2857008" cy="2857008"/>
          </a:xfrm>
          <a:prstGeom prst="rect">
            <a:avLst/>
          </a:prstGeom>
        </p:spPr>
      </p:pic>
      <p:sp>
        <p:nvSpPr>
          <p:cNvPr id="27" name="Cloud 26">
            <a:extLst>
              <a:ext uri="{FF2B5EF4-FFF2-40B4-BE49-F238E27FC236}">
                <a16:creationId xmlns:a16="http://schemas.microsoft.com/office/drawing/2014/main" id="{61747AD3-38C1-4687-9048-7AE4ECBEFB44}"/>
              </a:ext>
            </a:extLst>
          </p:cNvPr>
          <p:cNvSpPr/>
          <p:nvPr/>
        </p:nvSpPr>
        <p:spPr>
          <a:xfrm>
            <a:off x="230433" y="2542386"/>
            <a:ext cx="1177112" cy="572276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331676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392</Words>
  <Application>Microsoft Office PowerPoint</Application>
  <PresentationFormat>Widescreen</PresentationFormat>
  <Paragraphs>83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Delaportas</dc:creator>
  <cp:lastModifiedBy>George Delaportas</cp:lastModifiedBy>
  <cp:revision>93</cp:revision>
  <dcterms:created xsi:type="dcterms:W3CDTF">2019-04-06T10:58:22Z</dcterms:created>
  <dcterms:modified xsi:type="dcterms:W3CDTF">2019-04-06T18:25:13Z</dcterms:modified>
</cp:coreProperties>
</file>

<file path=docProps/thumbnail.jpeg>
</file>